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7" r:id="rId2"/>
    <p:sldId id="267" r:id="rId3"/>
    <p:sldId id="258" r:id="rId4"/>
    <p:sldId id="260" r:id="rId5"/>
    <p:sldId id="262" r:id="rId6"/>
    <p:sldId id="261" r:id="rId7"/>
    <p:sldId id="259" r:id="rId8"/>
    <p:sldId id="264" r:id="rId9"/>
    <p:sldId id="266" r:id="rId10"/>
    <p:sldId id="256" r:id="rId11"/>
    <p:sldId id="265" r:id="rId12"/>
    <p:sldId id="263"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00" d="100"/>
          <a:sy n="100" d="100"/>
        </p:scale>
        <p:origin x="-2696" y="-151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F645CA-0CE4-4451-9684-1168DCC95FFF}" type="datetimeFigureOut">
              <a:rPr lang="en-US" smtClean="0"/>
              <a:pPr/>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074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645CA-0CE4-4451-9684-1168DCC95FFF}" type="datetimeFigureOut">
              <a:rPr lang="en-US" smtClean="0"/>
              <a:pPr/>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94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645CA-0CE4-4451-9684-1168DCC95FFF}" type="datetimeFigureOut">
              <a:rPr lang="en-US" smtClean="0"/>
              <a:pPr/>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699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F645CA-0CE4-4451-9684-1168DCC95FFF}" type="datetimeFigureOut">
              <a:rPr lang="en-US" smtClean="0"/>
              <a:pPr/>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53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F645CA-0CE4-4451-9684-1168DCC95FFF}" type="datetimeFigureOut">
              <a:rPr lang="en-US" smtClean="0"/>
              <a:pPr/>
              <a:t>4/17/15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691343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F645CA-0CE4-4451-9684-1168DCC95FFF}" type="datetimeFigureOut">
              <a:rPr lang="en-US" smtClean="0"/>
              <a:pPr/>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731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F645CA-0CE4-4451-9684-1168DCC95FFF}" type="datetimeFigureOut">
              <a:rPr lang="en-US" smtClean="0"/>
              <a:pPr/>
              <a:t>4/17/15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864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F645CA-0CE4-4451-9684-1168DCC95FFF}" type="datetimeFigureOut">
              <a:rPr lang="en-US" smtClean="0"/>
              <a:pPr/>
              <a:t>4/17/15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358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645CA-0CE4-4451-9684-1168DCC95FFF}" type="datetimeFigureOut">
              <a:rPr lang="en-US" smtClean="0"/>
              <a:pPr/>
              <a:t>4/17/15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76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645CA-0CE4-4451-9684-1168DCC95FFF}" type="datetimeFigureOut">
              <a:rPr lang="en-US" smtClean="0"/>
              <a:pPr/>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547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645CA-0CE4-4451-9684-1168DCC95FFF}" type="datetimeFigureOut">
              <a:rPr lang="en-US" smtClean="0"/>
              <a:pPr/>
              <a:t>4/17/15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42057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0F645CA-0CE4-4451-9684-1168DCC95FFF}" type="datetimeFigureOut">
              <a:rPr lang="en-US" smtClean="0"/>
              <a:pPr/>
              <a:t>4/17/15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79B7FA-F197-4B4E-A42D-78A52A85E0C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434879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url?sa=i&amp;rct=j&amp;q=&amp;esrc=s&amp;source=images&amp;cd=&amp;cad=rja&amp;uact=8&amp;ved=0CAcQjRw&amp;url=http://www.democraticunderground.com/10026227766&amp;ei=I0YqVcXzJIKooQSSgoGwBA&amp;bvm=bv.90491159,d.cGU&amp;psig=AFQjCNFCCJA2Xu7cmDTmkqRFi8Sv1E1hOg&amp;ust=1428920201523313" TargetMode="Externa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CAcQjRw&amp;url=http://www.democraticunderground.com/10026227766&amp;ei=I0YqVcXzJIKooQSSgoGwBA&amp;bvm=bv.90491159,d.cGU&amp;psig=AFQjCNFCCJA2Xu7cmDTmkqRFi8Sv1E1hOg&amp;ust=1428920201523313" TargetMode="Externa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amp;esrc=s&amp;source=images&amp;cd=&amp;cad=rja&amp;uact=8&amp;ved=0CAcQjRw&amp;url=http://www.greatpassionplay.org/store/p130/As_for_me_and_my_house_Wall_Art.html&amp;ei=Qj8qVb_ZFYm-sAWQxIGoBA&amp;bvm=bv.90491159,d.cGU&amp;psig=AFQjCNF5VoWkyrpi7eV9stRwNOlX2ykovA&amp;ust=1428918447300531" TargetMode="Externa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amp;esrc=s&amp;source=images&amp;cd=&amp;cad=rja&amp;uact=8&amp;ved=&amp;url=http://davidcharlton.blogspot.com/2013_01_01_archive.html&amp;ei=7zkqVc45z_2gBLSsgaAH&amp;bvm=bv.90491159,d.cGU&amp;psig=AFQjCNHs6FE-LTSKoLeHx20CVicf7fJ_tg&amp;ust=1428917103567241" TargetMode="Externa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amp;url=http://marcosandradeabrao.blogspot.com/2012_12_01_archive.html&amp;ei=iz4qVcvIDZLioAS9lYDYAw&amp;bvm=bv.90491159,d.cGU&amp;psig=AFQjCNHP1HIY2noV6-0Y7wFlFhBfo6v1fQ&amp;ust=1428918283597909" TargetMode="External"/><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s://fbcdn-sphotos-d-a.akamaihd.net/hphotos-ak-xfp1/v/t1.0-9/10492609_10152896802013871_7201069416347043289_n.jpg?oh=1c5621babfc55084310d35db41689388&amp;oe=55A14154&amp;__gda__=1437443121_e7f981d2f5e1c1c1352068a65bc52948"/>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31618"/>
            <a:ext cx="4800599" cy="4800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5410200" y="131618"/>
            <a:ext cx="3276600" cy="4401205"/>
          </a:xfrm>
          <a:prstGeom prst="rect">
            <a:avLst/>
          </a:prstGeom>
          <a:noFill/>
        </p:spPr>
        <p:txBody>
          <a:bodyPr wrap="square" rtlCol="0">
            <a:spAutoFit/>
          </a:bodyPr>
          <a:lstStyle/>
          <a:p>
            <a:r>
              <a:rPr lang="en-US" sz="2400" b="1" dirty="0" smtClean="0"/>
              <a:t>#</a:t>
            </a:r>
            <a:r>
              <a:rPr lang="en-US" sz="2400" b="1" dirty="0" err="1" smtClean="0"/>
              <a:t>NationalSiblingsDay</a:t>
            </a:r>
            <a:endParaRPr lang="en-US" sz="2400" b="1" dirty="0" smtClean="0"/>
          </a:p>
          <a:p>
            <a:endParaRPr lang="en-US" sz="1400" dirty="0"/>
          </a:p>
          <a:p>
            <a:r>
              <a:rPr lang="en-US" sz="1400" dirty="0" smtClean="0"/>
              <a:t>This past Friday marked a lessor known holiday, National Siblings Day.  </a:t>
            </a:r>
            <a:r>
              <a:rPr lang="en-US" sz="1400" b="1" dirty="0" smtClean="0"/>
              <a:t>Siblings Day</a:t>
            </a:r>
            <a:r>
              <a:rPr lang="en-US" sz="1400" dirty="0" smtClean="0"/>
              <a:t> was created by Claudia Evart in 1997, a freelance paralegal from Manhattan, NY. Evart started the day after losing both her sister at an early age. It is a day of celebration and recognition for brothers and sisters around the world.   The date of National Siblings Day is very important to its founder Claudia as it marks the birthday of her sister Lisette.</a:t>
            </a:r>
          </a:p>
          <a:p>
            <a:r>
              <a:rPr lang="en-US" sz="1400" dirty="0" smtClean="0"/>
              <a:t>The siblings bonds are life-long relationships usually lasting from cradle to grave. It is usually the longest relationship of a person’s life and typically much longer than a mother’s and father’s relationship.</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1439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737" y="895350"/>
            <a:ext cx="7772400" cy="1102519"/>
          </a:xfrm>
        </p:spPr>
        <p:txBody>
          <a:bodyPr/>
          <a:lstStyle/>
          <a:p>
            <a:r>
              <a:rPr lang="en-US" dirty="0" smtClean="0"/>
              <a:t>The Heart of Family Life</a:t>
            </a:r>
            <a:endParaRPr lang="en-US" dirty="0"/>
          </a:p>
        </p:txBody>
      </p:sp>
      <p:sp>
        <p:nvSpPr>
          <p:cNvPr id="3" name="Subtitle 2"/>
          <p:cNvSpPr>
            <a:spLocks noGrp="1"/>
          </p:cNvSpPr>
          <p:nvPr>
            <p:ph type="subTitle" idx="1"/>
          </p:nvPr>
        </p:nvSpPr>
        <p:spPr>
          <a:xfrm>
            <a:off x="1406610" y="3257550"/>
            <a:ext cx="6400800" cy="1314450"/>
          </a:xfrm>
        </p:spPr>
        <p:txBody>
          <a:bodyPr/>
          <a:lstStyle/>
          <a:p>
            <a:r>
              <a:rPr lang="en-US" dirty="0" smtClean="0"/>
              <a:t>Joshua 24:14-27</a:t>
            </a:r>
            <a:endParaRPr lang="en-US" dirty="0"/>
          </a:p>
        </p:txBody>
      </p:sp>
      <p:pic>
        <p:nvPicPr>
          <p:cNvPr id="2050" name="Picture 2" descr="https://encrypted-tbn0.gstatic.com/images?q=tbn:ANd9GcS3dPqJ86aFQyZswYilTfdD4UJRZhU2_4yRQJTKnCA60bMSj6vIfA">
            <a:hlinkClick r:id="rId2"/>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93314" y="1962150"/>
            <a:ext cx="1427392" cy="123560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635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Heart of Family Life</a:t>
            </a:r>
            <a:endParaRPr lang="en-US" dirty="0"/>
          </a:p>
        </p:txBody>
      </p:sp>
      <p:sp>
        <p:nvSpPr>
          <p:cNvPr id="3" name="Content Placeholder 2"/>
          <p:cNvSpPr>
            <a:spLocks noGrp="1"/>
          </p:cNvSpPr>
          <p:nvPr>
            <p:ph idx="1"/>
          </p:nvPr>
        </p:nvSpPr>
        <p:spPr>
          <a:xfrm>
            <a:off x="457200" y="1200150"/>
            <a:ext cx="8229600" cy="3581399"/>
          </a:xfrm>
        </p:spPr>
        <p:txBody>
          <a:bodyPr>
            <a:normAutofit fontScale="92500" lnSpcReduction="10000"/>
          </a:bodyPr>
          <a:lstStyle/>
          <a:p>
            <a:r>
              <a:rPr lang="en-US" dirty="0" smtClean="0"/>
              <a:t>Choose What Will Be at the Heart of Your Family… (vs.15)</a:t>
            </a:r>
          </a:p>
          <a:p>
            <a:r>
              <a:rPr lang="en-US" dirty="0" smtClean="0"/>
              <a:t>Choose to Put Away the Old Things… (vs.14)</a:t>
            </a:r>
          </a:p>
          <a:p>
            <a:r>
              <a:rPr lang="en-US" dirty="0" smtClean="0"/>
              <a:t>Choose to Reaffirm that Choice… (vs.16-18)</a:t>
            </a:r>
          </a:p>
          <a:p>
            <a:r>
              <a:rPr lang="en-US" dirty="0" smtClean="0"/>
              <a:t>Choose to Put Yourselves Under God’s Authority… (vs.19-22)</a:t>
            </a:r>
          </a:p>
          <a:p>
            <a:r>
              <a:rPr lang="en-US" dirty="0" smtClean="0"/>
              <a:t>Choose to Be Held Accountable… (vs.23-27)</a:t>
            </a:r>
            <a:endParaRPr lang="en-US" dirty="0"/>
          </a:p>
        </p:txBody>
      </p:sp>
      <p:pic>
        <p:nvPicPr>
          <p:cNvPr id="3074" name="Picture 2" descr="https://encrypted-tbn0.gstatic.com/images?q=tbn:ANd9GcS3dPqJ86aFQyZswYilTfdD4UJRZhU2_4yRQJTKnCA60bMSj6vIfA">
            <a:hlinkClick r:id="rId2"/>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67599" y="133350"/>
            <a:ext cx="1067333" cy="9239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10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https://encrypted-tbn1.gstatic.com/images?q=tbn:ANd9GcRVFsoNYxzyEOStKmpoIBQBKcDGGLPRawOqiUqZXpaunt_tH0lq">
            <a:hlinkClick r:id="rId2"/>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33600" y="209550"/>
            <a:ext cx="4619625" cy="4619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7598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https://scontent-dfw.xx.fbcdn.net/hphotos-prn2/v/t1.0-9/76902_10150093097705605_3246089_n.jpg?oh=06a1fc3891cf6c4db86872cd57729f67&amp;oe=55B1A940"/>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02103" y="971550"/>
            <a:ext cx="5646497" cy="37433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rot="21152174">
            <a:off x="1131438" y="433629"/>
            <a:ext cx="5560283" cy="769441"/>
          </a:xfrm>
          <a:prstGeom prst="rect">
            <a:avLst/>
          </a:prstGeom>
          <a:noFill/>
        </p:spPr>
        <p:txBody>
          <a:bodyPr wrap="square" rtlCol="0">
            <a:spAutoFit/>
          </a:bodyPr>
          <a:lstStyle/>
          <a:p>
            <a:r>
              <a:rPr lang="en-US" sz="4400" b="1" dirty="0"/>
              <a:t>#</a:t>
            </a:r>
            <a:r>
              <a:rPr lang="en-US" sz="4400" b="1" dirty="0" err="1"/>
              <a:t>NationalSiblingsDay</a:t>
            </a:r>
            <a:endParaRPr lang="en-US" sz="4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478982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https://scontent-dfw.xx.fbcdn.net/hphotos-frc3/v/t1.0-9/228099_5922528870_2587_n.jpg?oh=ea63567349bd1c55fc452f58c934d1c0&amp;oe=5599DD9B"/>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3400" y="167987"/>
            <a:ext cx="3203050" cy="48006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2" name="Picture 4" descr="https://scontent-dfw.xx.fbcdn.net/hphotos-xtf1/v/t1.0-9/11119530_10152891692963871_8159361782816443057_n.jpg?oh=05114779d3540644e195e06e29a2fad5&amp;oe=55AB6D47"/>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86200" y="167987"/>
            <a:ext cx="4800600" cy="48006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 name="TextBox 3"/>
          <p:cNvSpPr txBox="1"/>
          <p:nvPr/>
        </p:nvSpPr>
        <p:spPr>
          <a:xfrm>
            <a:off x="3886200" y="120074"/>
            <a:ext cx="5560283" cy="584775"/>
          </a:xfrm>
          <a:prstGeom prst="rect">
            <a:avLst/>
          </a:prstGeom>
          <a:noFill/>
        </p:spPr>
        <p:txBody>
          <a:bodyPr wrap="square" rtlCol="0">
            <a:spAutoFit/>
          </a:bodyPr>
          <a:lstStyle/>
          <a:p>
            <a:r>
              <a:rPr lang="en-US" sz="3200" b="1" dirty="0">
                <a:solidFill>
                  <a:schemeClr val="accent6"/>
                </a:solidFill>
              </a:rPr>
              <a:t>#</a:t>
            </a:r>
            <a:r>
              <a:rPr lang="en-US" sz="3200" b="1" dirty="0" err="1">
                <a:solidFill>
                  <a:schemeClr val="accent6"/>
                </a:solidFill>
              </a:rPr>
              <a:t>NationalSiblingsDay</a:t>
            </a:r>
            <a:endParaRPr lang="en-US" sz="3200" b="1" dirty="0">
              <a:solidFill>
                <a:schemeClr val="accent6"/>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166346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https://encrypted-tbn3.gstatic.com/images?q=tbn:ANd9GcTaWAYgjiwEgastd3TRVapqiw6GMpdve6ptTkehHJWUorSXepgF">
            <a:hlinkClick r:id="rId2"/>
          </p:cNvP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6460" y="438151"/>
            <a:ext cx="6825630" cy="39390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339585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8" name="Picture 4" descr="http://www.kesefsilver.com/image/cache/data/josephinthepit-600x600.gif"/>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757" t="-1225" r="8200"/>
          <a:stretch/>
        </p:blipFill>
        <p:spPr bwMode="auto">
          <a:xfrm>
            <a:off x="381000" y="109105"/>
            <a:ext cx="3875810" cy="47244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150" name="Picture 6" descr="https://encrypted-tbn1.gstatic.com/images?q=tbn:ANd9GcSI0LEeYkFcyjxsrErncTX65j8ccAq4teBaAWwZ0kSJrvfgKgvG">
            <a:hlinkClick r:id="rId3"/>
          </p:cNvPr>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19600" y="944058"/>
            <a:ext cx="4067792" cy="307181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6984400"/>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http://upload.wikimedia.org/wikipedia/commons/thumb/0/04/Delaroche_Discovery_of_Moses.jpg/640px-Delaroche_Discovery_of_Mose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6855" y="118196"/>
            <a:ext cx="3124200" cy="48761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130" name="Picture 10" descr="http://upload.wikimedia.org/wikipedia/commons/thumb/9/9b/VictoryOLord.JPG/640px-VictoryOLord.JP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784" t="1625"/>
          <a:stretch/>
        </p:blipFill>
        <p:spPr bwMode="auto">
          <a:xfrm>
            <a:off x="4765436" y="118196"/>
            <a:ext cx="3443177" cy="48761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6687961"/>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3074" name="Picture 2" descr="C:\Users\Pastor Dan\Dropbox\TBC Office\Artwork\Family Life.pn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4400" y="0"/>
            <a:ext cx="7391400" cy="554355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361383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9" name="Picture 25" descr="https://fbcdn-sphotos-f-a.akamaihd.net/hphotos-ak-xfa1/v/t1.0-9/255115_10150203882108871_4051363_n.jpg?oh=f8c8f7550a660e870836f1ac2ce6e88f&amp;oe=55AC29F0&amp;__gda__=1441133902_1d54e0f5c290a8ab4687d2dfa1be216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47800" y="819150"/>
            <a:ext cx="3194399" cy="33528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4810991" y="1756886"/>
            <a:ext cx="2819400" cy="1477328"/>
          </a:xfrm>
          <a:prstGeom prst="rect">
            <a:avLst/>
          </a:prstGeom>
          <a:noFill/>
        </p:spPr>
        <p:txBody>
          <a:bodyPr wrap="square" rtlCol="0">
            <a:spAutoFit/>
          </a:bodyPr>
          <a:lstStyle/>
          <a:p>
            <a:pPr algn="ctr"/>
            <a:r>
              <a:rPr lang="en-US" sz="3600" b="1" dirty="0" smtClean="0"/>
              <a:t>David Carson</a:t>
            </a:r>
          </a:p>
          <a:p>
            <a:pPr algn="ctr"/>
            <a:r>
              <a:rPr lang="en-US" sz="3600" dirty="0" smtClean="0"/>
              <a:t>1948-2010</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0882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974273" y="1733550"/>
            <a:ext cx="5486400" cy="1446550"/>
          </a:xfrm>
          <a:prstGeom prst="rect">
            <a:avLst/>
          </a:prstGeom>
          <a:noFill/>
        </p:spPr>
        <p:txBody>
          <a:bodyPr wrap="square" rtlCol="0">
            <a:spAutoFit/>
          </a:bodyPr>
          <a:lstStyle/>
          <a:p>
            <a:pPr algn="ctr"/>
            <a:r>
              <a:rPr lang="en-US" sz="4400" dirty="0" smtClean="0"/>
              <a:t>Is it enough to simply put Family First?</a:t>
            </a:r>
            <a:endParaRPr lang="en-US" sz="4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8250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227</Words>
  <Application>Microsoft Macintosh PowerPoint</Application>
  <PresentationFormat>On-screen Show (16:9)</PresentationFormat>
  <Paragraphs>17</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The Heart of Family Life</vt:lpstr>
      <vt:lpstr>The Heart of Family Life</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Center of Family Life</dc:title>
  <dc:creator>Pastor Dan</dc:creator>
  <cp:lastModifiedBy>Timothy Dabney</cp:lastModifiedBy>
  <cp:revision>10</cp:revision>
  <dcterms:created xsi:type="dcterms:W3CDTF">2015-04-17T19:23:33Z</dcterms:created>
  <dcterms:modified xsi:type="dcterms:W3CDTF">2015-04-17T19:25:00Z</dcterms:modified>
</cp:coreProperties>
</file>